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iIJdBVy/yu9Sy05vzznDWPnXK/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3597E6-1C2B-4CF6-B45B-7E6535ED32EA}">
  <a:tblStyle styleId="{473597E6-1C2B-4CF6-B45B-7E6535ED32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25e131654_2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25e131654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525e131654_2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25e131654_2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25e131654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525e131654_2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d3c4e4651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fd3c4e465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fd3c4e4651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d3c4e465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fd3c4e4651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525e131654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525e131654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2525e131654_2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25e131654_2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25e131654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2525e131654_2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25e131654_2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25e131654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2525e131654_2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25e131654_2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25e131654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2525e131654_2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25e131654_2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25e131654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525e131654_2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25e131654_2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25e131654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525e131654_2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25e131654_2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25e131654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525e131654_2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25e131654_2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25e131654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525e131654_2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ctrTitle"/>
          </p:nvPr>
        </p:nvSpPr>
        <p:spPr>
          <a:xfrm>
            <a:off x="808038" y="2057400"/>
            <a:ext cx="7648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1447800" y="413385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Noto Sans Symbols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lvl="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lvl="3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lvl="4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lvl="6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lvl="7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lvl="8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/>
          <p:nvPr/>
        </p:nvSpPr>
        <p:spPr>
          <a:xfrm>
            <a:off x="98425" y="106363"/>
            <a:ext cx="8947200" cy="16638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_untref"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050" y="686650"/>
            <a:ext cx="4587875" cy="50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NTREF\Downloads\untreflogo_word-01.jpg" id="27" name="Google Shape;27;p6"/>
          <p:cNvPicPr preferRelativeResize="0"/>
          <p:nvPr/>
        </p:nvPicPr>
        <p:blipFill rotWithShape="1">
          <a:blip r:embed="rId2">
            <a:alphaModFix/>
          </a:blip>
          <a:srcRect b="33110" l="9224" r="59054" t="34820"/>
          <a:stretch/>
        </p:blipFill>
        <p:spPr>
          <a:xfrm>
            <a:off x="7462838" y="188913"/>
            <a:ext cx="1068387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NTREF\Downloads\untreflogo_word-01.jpg" id="28" name="Google Shape;28;p6"/>
          <p:cNvPicPr preferRelativeResize="0"/>
          <p:nvPr/>
        </p:nvPicPr>
        <p:blipFill rotWithShape="1">
          <a:blip r:embed="rId2">
            <a:alphaModFix/>
          </a:blip>
          <a:srcRect b="32086" l="42304" r="9220" t="31746"/>
          <a:stretch/>
        </p:blipFill>
        <p:spPr>
          <a:xfrm>
            <a:off x="7485063" y="468313"/>
            <a:ext cx="1627186" cy="33178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" name="Google Shape;34;p7"/>
          <p:cNvSpPr txBox="1"/>
          <p:nvPr/>
        </p:nvSpPr>
        <p:spPr>
          <a:xfrm>
            <a:off x="179512" y="88107"/>
            <a:ext cx="72009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Haga clic para modificar el estilo de título del patrón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" type="body"/>
          </p:nvPr>
        </p:nvSpPr>
        <p:spPr>
          <a:xfrm>
            <a:off x="569913" y="1125538"/>
            <a:ext cx="3924300" cy="50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□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4646613" y="1125538"/>
            <a:ext cx="3924300" cy="50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□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8" name="Google Shape;38;p8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340768"/>
            <a:ext cx="40401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2" name="Google Shape;42;p9"/>
          <p:cNvSpPr txBox="1"/>
          <p:nvPr>
            <p:ph idx="3" type="body"/>
          </p:nvPr>
        </p:nvSpPr>
        <p:spPr>
          <a:xfrm>
            <a:off x="4645025" y="1340768"/>
            <a:ext cx="40419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NTREF\Downloads\untreflogo_word-01.jpg" id="10" name="Google Shape;10;p4"/>
          <p:cNvPicPr preferRelativeResize="0"/>
          <p:nvPr/>
        </p:nvPicPr>
        <p:blipFill rotWithShape="1">
          <a:blip r:embed="rId1">
            <a:alphaModFix/>
          </a:blip>
          <a:srcRect b="33110" l="9224" r="59054" t="34820"/>
          <a:stretch/>
        </p:blipFill>
        <p:spPr>
          <a:xfrm>
            <a:off x="7462849" y="188925"/>
            <a:ext cx="99037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/>
          <p:nvPr/>
        </p:nvSpPr>
        <p:spPr>
          <a:xfrm>
            <a:off x="0" y="919163"/>
            <a:ext cx="9144000" cy="179400"/>
          </a:xfrm>
          <a:prstGeom prst="rect">
            <a:avLst/>
          </a:prstGeom>
          <a:solidFill>
            <a:srgbClr val="D9E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9CD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4"/>
          <p:cNvCxnSpPr/>
          <p:nvPr/>
        </p:nvCxnSpPr>
        <p:spPr>
          <a:xfrm>
            <a:off x="-14288" y="6319838"/>
            <a:ext cx="9158400" cy="0"/>
          </a:xfrm>
          <a:prstGeom prst="straightConnector1">
            <a:avLst/>
          </a:prstGeom>
          <a:noFill/>
          <a:ln cap="flat" cmpd="sng" w="38100">
            <a:solidFill>
              <a:srgbClr val="D9E0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4"/>
          <p:cNvSpPr/>
          <p:nvPr/>
        </p:nvSpPr>
        <p:spPr>
          <a:xfrm>
            <a:off x="0" y="919163"/>
            <a:ext cx="5938800" cy="179400"/>
          </a:xfrm>
          <a:prstGeom prst="rect">
            <a:avLst/>
          </a:prstGeom>
          <a:solidFill>
            <a:srgbClr val="6D8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9CD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NTREF\Downloads\untreflogo_word-01.jpg" id="14" name="Google Shape;14;p4"/>
          <p:cNvPicPr preferRelativeResize="0"/>
          <p:nvPr/>
        </p:nvPicPr>
        <p:blipFill rotWithShape="1">
          <a:blip r:embed="rId1">
            <a:alphaModFix/>
          </a:blip>
          <a:srcRect b="32086" l="42304" r="9220" t="31746"/>
          <a:stretch/>
        </p:blipFill>
        <p:spPr>
          <a:xfrm>
            <a:off x="7485063" y="468313"/>
            <a:ext cx="1627186" cy="33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□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folHlink"/>
              </a:buClr>
              <a:buSzPts val="1900"/>
              <a:buFont typeface="Noto Sans Symbols"/>
              <a:buChar char="□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7308304" y="6381328"/>
            <a:ext cx="172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1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/>
        </p:nvSpPr>
        <p:spPr>
          <a:xfrm>
            <a:off x="107504" y="6396717"/>
            <a:ext cx="702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Almaraz, Juan - Epullan, Calquin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uan.almaraz097@gmail.com" TargetMode="External"/><Relationship Id="rId4" Type="http://schemas.openxmlformats.org/officeDocument/2006/relationships/hyperlink" Target="mailto:epullan44186@estudiantes.untref.edu.a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juan.almaraz097@gmail.com" TargetMode="External"/><Relationship Id="rId4" Type="http://schemas.openxmlformats.org/officeDocument/2006/relationships/hyperlink" Target="mailto:epullan44186@estudiantes.untref.edu.a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type="ctrTitle"/>
          </p:nvPr>
        </p:nvSpPr>
        <p:spPr>
          <a:xfrm>
            <a:off x="510813" y="2057400"/>
            <a:ext cx="7648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Generador pulsado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/>
              <a:t>Instrumentos y Mediciones Electrónicas</a:t>
            </a:r>
            <a:endParaRPr sz="2400"/>
          </a:p>
        </p:txBody>
      </p:sp>
      <p:sp>
        <p:nvSpPr>
          <p:cNvPr id="50" name="Google Shape;50;p1"/>
          <p:cNvSpPr txBox="1"/>
          <p:nvPr>
            <p:ph idx="1" type="subTitle"/>
          </p:nvPr>
        </p:nvSpPr>
        <p:spPr>
          <a:xfrm>
            <a:off x="510825" y="4060775"/>
            <a:ext cx="8336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rPr lang="es-ES" sz="2400"/>
              <a:t>Almaraz, Juan (</a:t>
            </a:r>
            <a:r>
              <a:rPr lang="es-ES" sz="2400" u="sng">
                <a:solidFill>
                  <a:schemeClr val="hlink"/>
                </a:solidFill>
                <a:hlinkClick r:id="rId3"/>
              </a:rPr>
              <a:t>juan.almaraz097@gmail.com</a:t>
            </a:r>
            <a:r>
              <a:rPr lang="es-ES" sz="2400"/>
              <a:t>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rPr lang="es-ES" sz="2400"/>
              <a:t>Epullan, Calquin (</a:t>
            </a:r>
            <a:r>
              <a:rPr lang="es-ES" sz="2400" u="sng">
                <a:solidFill>
                  <a:schemeClr val="hlink"/>
                </a:solidFill>
                <a:hlinkClick r:id="rId4"/>
              </a:rPr>
              <a:t>epullan44186@estudiantes.untref.edu.ar</a:t>
            </a:r>
            <a:r>
              <a:rPr lang="es-ES" sz="2400"/>
              <a:t>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rPr i="1" lang="es-ES" sz="2200"/>
              <a:t>Junio</a:t>
            </a:r>
            <a:r>
              <a:rPr i="1" lang="es-ES" sz="2200"/>
              <a:t> 2023		</a:t>
            </a:r>
            <a:endParaRPr i="1"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25e131654_2_50"/>
          <p:cNvSpPr txBox="1"/>
          <p:nvPr>
            <p:ph idx="1" type="body"/>
          </p:nvPr>
        </p:nvSpPr>
        <p:spPr>
          <a:xfrm>
            <a:off x="215562" y="1813168"/>
            <a:ext cx="8712900" cy="478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Impedancia de salida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Carga del buffer</a:t>
            </a:r>
            <a:endParaRPr/>
          </a:p>
        </p:txBody>
      </p:sp>
      <p:sp>
        <p:nvSpPr>
          <p:cNvPr id="129" name="Google Shape;129;g2525e131654_2_50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Modificaciones</a:t>
            </a:r>
            <a:endParaRPr/>
          </a:p>
        </p:txBody>
      </p:sp>
      <p:graphicFrame>
        <p:nvGraphicFramePr>
          <p:cNvPr id="130" name="Google Shape;130;g2525e131654_2_50"/>
          <p:cNvGraphicFramePr/>
          <p:nvPr/>
        </p:nvGraphicFramePr>
        <p:xfrm>
          <a:off x="3749925" y="134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{473597E6-1C2B-4CF6-B45B-7E6535ED32EA}</a:tableStyleId>
              </a:tblPr>
              <a:tblGrid>
                <a:gridCol w="1628750"/>
                <a:gridCol w="1628750"/>
                <a:gridCol w="1628750"/>
              </a:tblGrid>
              <a:tr h="445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Sw </a:t>
                      </a:r>
                      <a:r>
                        <a:rPr lang="es-E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Abierto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 </a:t>
                      </a:r>
                      <a:r>
                        <a:rPr lang="es-E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Cerrado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445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Zout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</a:t>
                      </a: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Ω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Ω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445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 Load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</a:t>
                      </a: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Ω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330 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Ω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1" name="Google Shape;131;g2525e131654_2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88" y="3540331"/>
            <a:ext cx="8420626" cy="244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25e131654_2_56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Resultados</a:t>
            </a:r>
            <a:endParaRPr/>
          </a:p>
        </p:txBody>
      </p:sp>
      <p:pic>
        <p:nvPicPr>
          <p:cNvPr id="138" name="Google Shape;138;g2525e131654_2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50" y="2236300"/>
            <a:ext cx="3980900" cy="298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525e131654_2_56"/>
          <p:cNvPicPr preferRelativeResize="0"/>
          <p:nvPr/>
        </p:nvPicPr>
        <p:blipFill rotWithShape="1">
          <a:blip r:embed="rId4">
            <a:alphaModFix/>
          </a:blip>
          <a:srcRect b="5502" l="6986" r="6762" t="8793"/>
          <a:stretch/>
        </p:blipFill>
        <p:spPr>
          <a:xfrm>
            <a:off x="4572000" y="2236300"/>
            <a:ext cx="3980900" cy="296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d3c4e4651_0_23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Oscilador: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-ES"/>
              <a:t>f mín: 6,5 MHz - 10,2 Vpp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-ES"/>
              <a:t>f máx:  6,9 MHz - 10,4 Vpp</a:t>
            </a:r>
            <a:br>
              <a:rPr lang="es-ES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Onda cuadrada: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-ES"/>
              <a:t>f mín: 11,9 kHz - 4,89 Vpp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-ES"/>
              <a:t>f máx: 676,1 kHz - 5,02 Vpp</a:t>
            </a:r>
            <a:br>
              <a:rPr lang="es-ES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Total: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6" name="Google Shape;146;gfd3c4e4651_0_23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Especificaciones generales</a:t>
            </a:r>
            <a:endParaRPr/>
          </a:p>
        </p:txBody>
      </p:sp>
      <p:graphicFrame>
        <p:nvGraphicFramePr>
          <p:cNvPr id="147" name="Google Shape;147;gfd3c4e4651_0_23"/>
          <p:cNvGraphicFramePr/>
          <p:nvPr/>
        </p:nvGraphicFramePr>
        <p:xfrm>
          <a:off x="952500" y="456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{473597E6-1C2B-4CF6-B45B-7E6535ED32EA}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Cuadrada 11,9 kHz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Cuadrada 676,1 kHz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 MHz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 MHz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 MHz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 MHz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 Vpp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Vpp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 Vpp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Vpp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d3c4e4651_0_46"/>
          <p:cNvSpPr txBox="1"/>
          <p:nvPr>
            <p:ph type="ctrTitle"/>
          </p:nvPr>
        </p:nvSpPr>
        <p:spPr>
          <a:xfrm>
            <a:off x="510813" y="2743200"/>
            <a:ext cx="7648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/>
              <a:t>Gracias por su tiempo.</a:t>
            </a:r>
            <a:endParaRPr sz="2400"/>
          </a:p>
        </p:txBody>
      </p:sp>
      <p:sp>
        <p:nvSpPr>
          <p:cNvPr id="153" name="Google Shape;153;gfd3c4e4651_0_46"/>
          <p:cNvSpPr txBox="1"/>
          <p:nvPr>
            <p:ph idx="1" type="subTitle"/>
          </p:nvPr>
        </p:nvSpPr>
        <p:spPr>
          <a:xfrm>
            <a:off x="510825" y="4060775"/>
            <a:ext cx="8336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rPr lang="es-ES" sz="2400"/>
              <a:t>Almaraz, Juan (</a:t>
            </a:r>
            <a:r>
              <a:rPr lang="es-ES" sz="2400" u="sng">
                <a:solidFill>
                  <a:schemeClr val="hlink"/>
                </a:solidFill>
                <a:hlinkClick r:id="rId3"/>
              </a:rPr>
              <a:t>juan.almaraz097@gmail.com</a:t>
            </a:r>
            <a:r>
              <a:rPr lang="es-ES" sz="2400"/>
              <a:t>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rPr lang="es-ES" sz="2400"/>
              <a:t>Epullan, Calquin (</a:t>
            </a:r>
            <a:r>
              <a:rPr lang="es-ES" sz="2400" u="sng">
                <a:solidFill>
                  <a:schemeClr val="hlink"/>
                </a:solidFill>
                <a:hlinkClick r:id="rId4"/>
              </a:rPr>
              <a:t>epullan44186@estudiantes.untref.edu.ar</a:t>
            </a:r>
            <a:r>
              <a:rPr lang="es-ES" sz="2400"/>
              <a:t>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r>
              <a:rPr i="1" lang="es-ES" sz="2200"/>
              <a:t>Junio 2023		</a:t>
            </a:r>
            <a:endParaRPr i="1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25e131654_2_8"/>
          <p:cNvSpPr txBox="1"/>
          <p:nvPr>
            <p:ph idx="1" type="body"/>
          </p:nvPr>
        </p:nvSpPr>
        <p:spPr>
          <a:xfrm>
            <a:off x="179500" y="1403472"/>
            <a:ext cx="2830200" cy="465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4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Oscilador</a:t>
            </a:r>
            <a:endParaRPr/>
          </a:p>
          <a:p>
            <a:pPr indent="-342900" lvl="0" marL="457200" rtl="0" algn="l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Onda cuadrada</a:t>
            </a:r>
            <a:endParaRPr/>
          </a:p>
          <a:p>
            <a:pPr indent="-342900" lvl="0" marL="457200" rtl="0" algn="l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Señal de salida</a:t>
            </a:r>
            <a:endParaRPr/>
          </a:p>
        </p:txBody>
      </p:sp>
      <p:sp>
        <p:nvSpPr>
          <p:cNvPr id="57" name="Google Shape;57;g2525e131654_2_8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Generador pulsado</a:t>
            </a:r>
            <a:endParaRPr/>
          </a:p>
        </p:txBody>
      </p:sp>
      <p:pic>
        <p:nvPicPr>
          <p:cNvPr id="58" name="Google Shape;58;g2525e131654_2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830" y="1340775"/>
            <a:ext cx="5767570" cy="47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25e131654_2_14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Diagrama simplificado</a:t>
            </a:r>
            <a:endParaRPr/>
          </a:p>
        </p:txBody>
      </p:sp>
      <p:pic>
        <p:nvPicPr>
          <p:cNvPr id="65" name="Google Shape;65;g2525e131654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74" y="1741213"/>
            <a:ext cx="7985050" cy="346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25e131654_2_20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Condiciones de Barkhausen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-ES"/>
              <a:t>Av . β ≥ 1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-ES"/>
              <a:t>Realimentación positiva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Frecuencia de oscilación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2525e131654_2_20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Oscilador colpitts</a:t>
            </a:r>
            <a:endParaRPr/>
          </a:p>
        </p:txBody>
      </p:sp>
      <p:pic>
        <p:nvPicPr>
          <p:cNvPr id="73" name="Google Shape;73;g2525e131654_2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326" y="1340773"/>
            <a:ext cx="4074071" cy="482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2525e131654_2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00" y="3261275"/>
            <a:ext cx="1667301" cy="6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525e131654_2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200" y="5281147"/>
            <a:ext cx="1287101" cy="54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2525e131654_2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8750" y="5198211"/>
            <a:ext cx="1287100" cy="65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525e131654_2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4300" y="5198212"/>
            <a:ext cx="1177287" cy="65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g2525e131654_2_20"/>
          <p:cNvCxnSpPr/>
          <p:nvPr/>
        </p:nvCxnSpPr>
        <p:spPr>
          <a:xfrm>
            <a:off x="2090550" y="5296663"/>
            <a:ext cx="0" cy="51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g2525e131654_2_20"/>
          <p:cNvCxnSpPr/>
          <p:nvPr/>
        </p:nvCxnSpPr>
        <p:spPr>
          <a:xfrm>
            <a:off x="3733800" y="5296663"/>
            <a:ext cx="0" cy="51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25e131654_2_38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Op Amp AD817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Varactores </a:t>
            </a:r>
            <a:r>
              <a:rPr lang="es-ES"/>
              <a:t>BB809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i="1" lang="es-ES"/>
              <a:t>f</a:t>
            </a:r>
            <a:r>
              <a:rPr lang="es-ES"/>
              <a:t> = 6.7 - 7.2 MHz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Vpp = 3 - 4 V</a:t>
            </a:r>
            <a:endParaRPr/>
          </a:p>
        </p:txBody>
      </p:sp>
      <p:sp>
        <p:nvSpPr>
          <p:cNvPr id="86" name="Google Shape;86;g2525e131654_2_38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Oscilador</a:t>
            </a:r>
            <a:r>
              <a:rPr lang="es-ES">
                <a:solidFill>
                  <a:schemeClr val="dk1"/>
                </a:solidFill>
              </a:rPr>
              <a:t> colpitts - implementación</a:t>
            </a:r>
            <a:endParaRPr/>
          </a:p>
        </p:txBody>
      </p:sp>
      <p:pic>
        <p:nvPicPr>
          <p:cNvPr id="87" name="Google Shape;87;g2525e131654_2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250" y="1444275"/>
            <a:ext cx="5017151" cy="46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25e131654_2_26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Frecuencia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Duty Cycle</a:t>
            </a:r>
            <a:endParaRPr/>
          </a:p>
        </p:txBody>
      </p:sp>
      <p:sp>
        <p:nvSpPr>
          <p:cNvPr id="94" name="Google Shape;94;g2525e131654_2_26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Generador de onda cuadrada</a:t>
            </a:r>
            <a:endParaRPr/>
          </a:p>
        </p:txBody>
      </p:sp>
      <p:pic>
        <p:nvPicPr>
          <p:cNvPr id="95" name="Google Shape;95;g2525e131654_2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67" y="1340752"/>
            <a:ext cx="3710734" cy="47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525e131654_2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25" y="1881225"/>
            <a:ext cx="2486372" cy="6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525e131654_2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825" y="3550325"/>
            <a:ext cx="1939425" cy="5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25e131654_2_32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Nuevo Duty Cycle = 50%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i="1" lang="es-ES"/>
              <a:t>f</a:t>
            </a:r>
            <a:r>
              <a:rPr lang="es-ES"/>
              <a:t> max = 658 kHz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□"/>
            </a:pPr>
            <a:r>
              <a:rPr i="1" lang="es-ES"/>
              <a:t>f</a:t>
            </a:r>
            <a:r>
              <a:rPr lang="es-ES"/>
              <a:t> min = 11 kHz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Vpp = 10 V</a:t>
            </a:r>
            <a:endParaRPr/>
          </a:p>
        </p:txBody>
      </p:sp>
      <p:sp>
        <p:nvSpPr>
          <p:cNvPr id="104" name="Google Shape;104;g2525e131654_2_32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Generador de onda cuadrada - </a:t>
            </a:r>
            <a:r>
              <a:rPr lang="es-ES"/>
              <a:t>implementación</a:t>
            </a:r>
            <a:endParaRPr/>
          </a:p>
        </p:txBody>
      </p:sp>
      <p:pic>
        <p:nvPicPr>
          <p:cNvPr id="105" name="Google Shape;105;g2525e131654_2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50" y="1955916"/>
            <a:ext cx="2244375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525e131654_2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125" y="1826325"/>
            <a:ext cx="5514726" cy="42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25e131654_2_62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Switch Bilateral</a:t>
            </a:r>
            <a:endParaRPr/>
          </a:p>
        </p:txBody>
      </p:sp>
      <p:pic>
        <p:nvPicPr>
          <p:cNvPr id="113" name="Google Shape;113;g2525e131654_2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297" y="2002347"/>
            <a:ext cx="5304101" cy="412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525e131654_2_62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CD4066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-ES"/>
              <a:t>On-state r = 125 Ω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-ES"/>
              <a:t>Off-state r = 10^12 Ω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-ES"/>
              <a:t>40 MHz switch f.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25e131654_2_44"/>
          <p:cNvSpPr txBox="1"/>
          <p:nvPr>
            <p:ph type="title"/>
          </p:nvPr>
        </p:nvSpPr>
        <p:spPr>
          <a:xfrm>
            <a:off x="179512" y="88107"/>
            <a:ext cx="72009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Modificaciones</a:t>
            </a:r>
            <a:endParaRPr/>
          </a:p>
        </p:txBody>
      </p:sp>
      <p:pic>
        <p:nvPicPr>
          <p:cNvPr id="121" name="Google Shape;121;g2525e131654_2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575" y="1516675"/>
            <a:ext cx="7000851" cy="460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525e131654_2_44"/>
          <p:cNvSpPr txBox="1"/>
          <p:nvPr>
            <p:ph idx="1" type="body"/>
          </p:nvPr>
        </p:nvSpPr>
        <p:spPr>
          <a:xfrm>
            <a:off x="179512" y="1340768"/>
            <a:ext cx="8712900" cy="478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</a:pPr>
            <a:r>
              <a:rPr lang="es-ES"/>
              <a:t>Agregado de un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/>
              <a:t>buffer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UNTREF_AL2016">
  <a:themeElements>
    <a:clrScheme name="1_Profile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